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3" r:id="rId5"/>
    <p:sldId id="265" r:id="rId6"/>
    <p:sldId id="266" r:id="rId7"/>
    <p:sldId id="27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388D6-0A22-495C-A699-3C5B007D04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24623-6EA3-443A-B817-2CB279EEF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18939-B8D0-470D-BE80-CD97A9C49355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0149-80B0-436A-B1B6-CCB48BFF3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1FC6-B03C-411C-AAA8-B564BE6E3EF2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EBF6-433A-4217-A031-E3941CD22D11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E073-BF56-44FD-BA39-AB698D262ADD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DB-731D-4F7F-B610-BDFA657B9353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2BCE-3902-4E89-8B5D-7553D5DA3E3E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B3EE5F-0DDF-4C4A-B540-915281A32508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79B8-1703-4EAD-94F3-3A5A720EB983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498C-28D2-465A-B241-6BF14122450C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6ABA-59F3-4DF1-BB5A-0276A06FECD3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C1A2-5F55-4C40-ABAD-6947418D82F4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9E7AF8-E04F-4CE5-8259-E147F0B2DDCD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88A1EC-B2B5-44B4-ACDA-E1D92946EE62}" type="datetime1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7F8B7-4D52-4223-8B52-78D787FC0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idos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858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0" dirty="0" smtClean="0">
                <a:solidFill>
                  <a:schemeClr val="tx1"/>
                </a:solidFill>
              </a:rPr>
              <a:t>Provided courtesy of</a:t>
            </a:r>
          </a:p>
          <a:p>
            <a:r>
              <a:rPr lang="en-US" sz="3200" b="0" dirty="0" smtClean="0">
                <a:solidFill>
                  <a:schemeClr val="tx1"/>
                </a:solidFill>
              </a:rPr>
              <a:t>BaiDos Project Management &amp; HR Assistance</a:t>
            </a:r>
          </a:p>
          <a:p>
            <a:r>
              <a:rPr lang="en-US" sz="3200" b="0" dirty="0" smtClean="0">
                <a:solidFill>
                  <a:schemeClr val="tx1"/>
                </a:solidFill>
                <a:hlinkClick r:id="rId2"/>
              </a:rPr>
              <a:t>www.baidos.net</a:t>
            </a:r>
            <a:endParaRPr lang="en-US" sz="3200" b="0" dirty="0" smtClean="0">
              <a:solidFill>
                <a:schemeClr val="tx1"/>
              </a:solidFill>
            </a:endParaRPr>
          </a:p>
          <a:p>
            <a:endParaRPr lang="en-US" sz="3200" b="0" dirty="0" smtClean="0">
              <a:solidFill>
                <a:schemeClr val="tx1"/>
              </a:solidFill>
            </a:endParaRPr>
          </a:p>
          <a:p>
            <a:r>
              <a:rPr lang="en-US" sz="3200" b="0" dirty="0" smtClean="0">
                <a:solidFill>
                  <a:schemeClr val="tx1"/>
                </a:solidFill>
              </a:rPr>
              <a:t> </a:t>
            </a:r>
          </a:p>
          <a:p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 Statement Overview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Mission Statements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Peter Drucker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Conceived Mission Statement,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1940’s</a:t>
            </a:r>
          </a:p>
          <a:p>
            <a:pPr lvl="1">
              <a:buNone/>
            </a:pPr>
            <a:endParaRPr lang="en-US" sz="1300" b="1" dirty="0" smtClean="0"/>
          </a:p>
          <a:p>
            <a:r>
              <a:rPr lang="en-US" sz="2800" dirty="0" smtClean="0"/>
              <a:t>Sampling of Drucker’s Key Principles 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Make Things Simple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Planned Abandonment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Management by Objectives</a:t>
            </a:r>
          </a:p>
          <a:p>
            <a:pPr lvl="2"/>
            <a:endParaRPr lang="en-US" sz="2400" b="1" dirty="0"/>
          </a:p>
        </p:txBody>
      </p:sp>
      <p:pic>
        <p:nvPicPr>
          <p:cNvPr id="5" name="Content Placeholder 4" descr="PeterDrucker008.jpg"/>
          <p:cNvPicPr preferRelativeResize="0"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676400"/>
            <a:ext cx="2143125" cy="30861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hilosophical basis for a mission statement (Drucker)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Purpose for a mission statement (Drucker)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dirty="0" smtClean="0"/>
              <a:t>Profit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200" dirty="0" smtClean="0"/>
              <a:t>Accountability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200" dirty="0" smtClean="0"/>
              <a:t>Customer Service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Articulates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Purpose or reason for organization’s existence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What is important to the organization</a:t>
            </a:r>
          </a:p>
          <a:p>
            <a:r>
              <a:rPr lang="en-US" dirty="0" smtClean="0"/>
              <a:t>Provides foundation for organizational culture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Inspires passion</a:t>
            </a:r>
          </a:p>
          <a:p>
            <a:r>
              <a:rPr lang="en-US" dirty="0" smtClean="0"/>
              <a:t>Provides baseline for daily direction &amp;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Mission Statements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/>
            <a:r>
              <a:rPr lang="en-US" b="0" dirty="0" smtClean="0"/>
              <a:t>Summary Benefits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3 Parts to Mission Statement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Organizational Direction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Goals, objectives, outcomes</a:t>
            </a:r>
          </a:p>
          <a:p>
            <a:r>
              <a:rPr lang="en-US" sz="2200" dirty="0" smtClean="0"/>
              <a:t>Organizational Accountability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Board &amp; CEO to customers, employees, funders &amp; vice versa </a:t>
            </a:r>
          </a:p>
          <a:p>
            <a:r>
              <a:rPr lang="en-US" dirty="0" smtClean="0"/>
              <a:t>Inspiration</a:t>
            </a:r>
          </a:p>
          <a:p>
            <a:r>
              <a:rPr lang="en-US" dirty="0" smtClean="0"/>
              <a:t>Guidepost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Hiring practices, fundraising, marketing, etc.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mission statement describes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What organization does (Products or Services)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Why organization exists or how it achieves purpose  (Aim)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Who organization serves (Customers)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lvl="1">
              <a:buNone/>
            </a:pP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Mission Statements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tx1"/>
                </a:solidFill>
              </a:rPr>
              <a:t>A Favorite Mission Statement 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(Can you identify this Organization &amp; 3 Parts to its Mission Statement?)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3600" dirty="0" smtClean="0"/>
              <a:t>“</a:t>
            </a:r>
            <a:r>
              <a:rPr lang="en-US" sz="3600" dirty="0" smtClean="0">
                <a:latin typeface="Iskoola Pota" pitchFamily="18" charset="0"/>
                <a:cs typeface="Iskoola Pota" pitchFamily="18" charset="0"/>
              </a:rPr>
              <a:t>Reach out to the destitute on the streets, offering whole-hearted service to poorest of the poor.”</a:t>
            </a:r>
          </a:p>
          <a:p>
            <a:pPr algn="ctr">
              <a:buNone/>
            </a:pPr>
            <a:endParaRPr lang="en-US" sz="1700" dirty="0" smtClean="0">
              <a:latin typeface="Iskoola Pota" pitchFamily="18" charset="0"/>
              <a:cs typeface="Iskoola Pota" pitchFamily="18" charset="0"/>
            </a:endParaRPr>
          </a:p>
          <a:p>
            <a:pPr marL="742950" indent="-742950"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Iskoola Pota" pitchFamily="18" charset="0"/>
                <a:cs typeface="Iskoola Pota" pitchFamily="18" charset="0"/>
              </a:rPr>
              <a:t>What does this organization do?</a:t>
            </a:r>
          </a:p>
          <a:p>
            <a:pPr marL="742950" indent="-742950"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Iskoola Pota" pitchFamily="18" charset="0"/>
                <a:cs typeface="Iskoola Pota" pitchFamily="18" charset="0"/>
              </a:rPr>
              <a:t>How does this organization achieve its purpose?</a:t>
            </a:r>
            <a:endParaRPr lang="en-US" sz="3600" i="1" u="sng" dirty="0" smtClean="0">
              <a:solidFill>
                <a:srgbClr val="C00000"/>
              </a:solidFill>
              <a:latin typeface="Iskoola Pota" pitchFamily="18" charset="0"/>
              <a:cs typeface="Iskoola Pota" pitchFamily="18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Iskoola Pota" pitchFamily="18" charset="0"/>
                <a:cs typeface="Iskoola Pota" pitchFamily="18" charset="0"/>
              </a:rPr>
              <a:t>Who does this organization serve?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Lucida Handwriting" pitchFamily="66" charset="0"/>
              </a:rPr>
              <a:t> </a:t>
            </a:r>
            <a:endParaRPr lang="en-US" sz="3600" dirty="0" smtClean="0">
              <a:solidFill>
                <a:srgbClr val="FF0000"/>
              </a:solidFill>
              <a:latin typeface="Lucida Handwriting" pitchFamily="66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Name the Organization based on its Mission Statement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“_____’s mission is to organize the world’s information &amp; make it universally accessible &amp; useful.”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- - - - - -</a:t>
            </a:r>
          </a:p>
          <a:p>
            <a:pPr>
              <a:buNone/>
            </a:pPr>
            <a:r>
              <a:rPr lang="en-US" dirty="0" smtClean="0"/>
              <a:t>“_____ is to be one of the world’s leading producers &amp; providers of entertainment &amp; information.  We create happiness by providing the finest entertainment to people of all ages, everywhere.”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- - - - - -</a:t>
            </a:r>
          </a:p>
          <a:p>
            <a:pPr>
              <a:buNone/>
            </a:pPr>
            <a:r>
              <a:rPr lang="en-US" dirty="0" smtClean="0"/>
              <a:t>“Saving people money so they can live better.  To become the worldwide leader in retailing.  Our first responsibility is to provide all consumers with the best products &amp; services with guaranteed satisfaction under one roof.” _____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Guidelines for Writing a Mission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 descr="tee shirt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752600"/>
            <a:ext cx="2159000" cy="19431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Strike a balance between brevity &amp; detail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Write in understandable language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 jargon or buzzwords such as (CQI, world-class, quality)</a:t>
            </a:r>
          </a:p>
          <a:p>
            <a:pPr lvl="1">
              <a:buNone/>
            </a:pPr>
            <a:endParaRPr lang="en-US" sz="15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Use words that are compelling, informative and that stimulate interest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dirty="0" smtClean="0"/>
              <a:t>Ask a 12-year-old to explain the mission in her words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dirty="0" smtClean="0"/>
              <a:t>Can the mission fit on a tee shirt?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tx1"/>
                </a:solidFill>
              </a:rPr>
              <a:t>How can you recognize that an organization is living its Mission Statement?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Content Placeholder 3" descr="question mark.jpg"/>
          <p:cNvPicPr preferRelativeResize="0"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2133600"/>
            <a:ext cx="2971800" cy="3124200"/>
          </a:xfrm>
        </p:spPr>
      </p:pic>
      <p:sp>
        <p:nvSpPr>
          <p:cNvPr id="5" name="TextBox 4"/>
          <p:cNvSpPr txBox="1"/>
          <p:nvPr/>
        </p:nvSpPr>
        <p:spPr>
          <a:xfrm>
            <a:off x="304800" y="2209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a customer’s viewpoint?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From an employee‘ viewpoint?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Vision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F8B7-4D52-4223-8B52-78D787FC00F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 descr="Bright lights.jpg"/>
          <p:cNvPicPr preferRelativeResize="0"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259080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 Vision Statement, by contrast, is not about what the organization currently does, but what it hopes to become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Catapults organization into future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Captures ideal state that organization strives to achieve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Forces organization to stretch self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497</TotalTime>
  <Words>444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Mission Statement Overview</vt:lpstr>
      <vt:lpstr>Mission Statements</vt:lpstr>
      <vt:lpstr>Mission Statements</vt:lpstr>
      <vt:lpstr>Mission Statements</vt:lpstr>
      <vt:lpstr>A Favorite Mission Statement  (Can you identify this Organization &amp; 3 Parts to its Mission Statement?)</vt:lpstr>
      <vt:lpstr>Name the Organization based on its Mission Statement</vt:lpstr>
      <vt:lpstr>Guidelines for Writing a Mission Statement</vt:lpstr>
      <vt:lpstr>How can you recognize that an organization is living its Mission Statement?</vt:lpstr>
      <vt:lpstr>Vision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Park University</dc:title>
  <dc:creator>Mary Ann Hvizdos</dc:creator>
  <cp:lastModifiedBy>Owner</cp:lastModifiedBy>
  <cp:revision>60</cp:revision>
  <dcterms:created xsi:type="dcterms:W3CDTF">2010-05-16T19:59:50Z</dcterms:created>
  <dcterms:modified xsi:type="dcterms:W3CDTF">2016-08-30T16:45:08Z</dcterms:modified>
</cp:coreProperties>
</file>